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80" r:id="rId24"/>
    <p:sldId id="282" r:id="rId25"/>
    <p:sldId id="285" r:id="rId26"/>
    <p:sldId id="286" r:id="rId27"/>
    <p:sldId id="28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edikst.ru/misc/i/gallery/25315/7201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00" y="0"/>
            <a:ext cx="91553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9073008" cy="2448272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«</a:t>
            </a:r>
            <a:r>
              <a:rPr lang="ru-RU" sz="4000" b="1" i="1" dirty="0" smtClean="0"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 </a:t>
            </a:r>
            <a:r>
              <a:rPr lang="ru-RU" sz="4000" b="1" i="1" dirty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Нет величия там, где нет простоты, добра и правды</a:t>
            </a:r>
            <a:r>
              <a:rPr lang="ru-RU" sz="40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»</a:t>
            </a:r>
            <a:r>
              <a:rPr lang="ru-RU" sz="32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/>
            </a:r>
            <a:br>
              <a:rPr lang="ru-RU" sz="32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</a:br>
            <a:r>
              <a:rPr lang="ru-RU" sz="32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effectLst/>
                <a:latin typeface="Bookman Old Style" pitchFamily="18" charset="0"/>
                <a:cs typeface="Arial" pitchFamily="34" charset="0"/>
              </a:rPr>
              <a:t/>
            </a:r>
            <a:br>
              <a:rPr lang="ru-RU" sz="2400" b="1" i="1" dirty="0" smtClean="0">
                <a:solidFill>
                  <a:schemeClr val="bg1"/>
                </a:solidFill>
                <a:effectLst/>
                <a:latin typeface="Bookman Old Style" pitchFamily="18" charset="0"/>
                <a:cs typeface="Arial" pitchFamily="34" charset="0"/>
              </a:rPr>
            </a:br>
            <a:r>
              <a:rPr lang="ru-RU" sz="14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( Кутузов и Наполеон в романе – эпопее </a:t>
            </a:r>
            <a:br>
              <a:rPr lang="ru-RU" sz="14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</a:br>
            <a:r>
              <a:rPr lang="ru-RU" sz="14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 </a:t>
            </a:r>
            <a:r>
              <a:rPr lang="ru-RU" sz="1400" b="1" i="1" dirty="0" err="1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Л.Н.Толстого</a:t>
            </a:r>
            <a:r>
              <a:rPr lang="ru-RU" sz="1400" b="1" i="1" dirty="0" smtClean="0">
                <a:solidFill>
                  <a:schemeClr val="bg1"/>
                </a:solidFill>
                <a:effectLst/>
                <a:latin typeface="Bookman Old Style" pitchFamily="18" charset="0"/>
                <a:ea typeface="BatangChe" pitchFamily="49" charset="-127"/>
                <a:cs typeface="Arial" pitchFamily="34" charset="0"/>
              </a:rPr>
              <a:t> « Война и мир»)</a:t>
            </a:r>
            <a:endParaRPr lang="ru-RU" sz="1400" b="1" i="1" dirty="0">
              <a:solidFill>
                <a:schemeClr val="bg1"/>
              </a:solidFill>
              <a:latin typeface="Bookman Old Style" pitchFamily="18" charset="0"/>
              <a:ea typeface="BatangChe" pitchFamily="49" charset="-127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5661248"/>
            <a:ext cx="4031776" cy="936104"/>
          </a:xfrm>
        </p:spPr>
        <p:txBody>
          <a:bodyPr>
            <a:normAutofit fontScale="55000" lnSpcReduction="20000"/>
          </a:bodyPr>
          <a:lstStyle/>
          <a:p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Медникова</a:t>
            </a:r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Светлана Николаевна</a:t>
            </a:r>
          </a:p>
          <a:p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учитель русского языка и литературы </a:t>
            </a:r>
          </a:p>
          <a:p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МАОУ «Первомайская СОШ» </a:t>
            </a:r>
          </a:p>
          <a:p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Первомайского района Оренбургской области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82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0"/>
            <a:ext cx="7560840" cy="3024336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урока: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продолжить анализировать  </a:t>
            </a:r>
            <a:r>
              <a:rPr lang="en-US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III</a:t>
            </a:r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том романа ( </a:t>
            </a:r>
            <a:r>
              <a:rPr lang="en-US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ч- </a:t>
            </a:r>
            <a:r>
              <a:rPr lang="en-US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</a:t>
            </a:r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ч) ; систематизировать материалы о Кутузове и Наполеоне, познакомить учащихся с произведениями искусства, отражающими образы великих полководцев,  и выявить отношение поэтов, художников и режиссёров кино к ним.</a:t>
            </a:r>
          </a:p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0" name="Picture 2" descr="http://mognovse.ru/mogno/628/627708/627708_html_m51e1d9d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01007"/>
            <a:ext cx="2117367" cy="289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tsphoto.ru/photocache/dc/dcd85360160d2ebeffc2555e2f3d18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94894"/>
            <a:ext cx="2117367" cy="289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33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6200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Эпиграф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i="1" dirty="0">
                <a:latin typeface="+mn-lt"/>
              </a:rPr>
              <a:t>Нет величия там</a:t>
            </a:r>
            <a:r>
              <a:rPr lang="ru-RU" sz="2400" i="1" dirty="0" smtClean="0">
                <a:latin typeface="+mn-lt"/>
              </a:rPr>
              <a:t>, </a:t>
            </a:r>
            <a:r>
              <a:rPr lang="ru-RU" sz="2400" i="1" dirty="0">
                <a:latin typeface="+mn-lt"/>
              </a:rPr>
              <a:t>где нет </a:t>
            </a:r>
            <a:r>
              <a:rPr lang="ru-RU" sz="2400" i="1" dirty="0" smtClean="0">
                <a:latin typeface="+mn-lt"/>
              </a:rPr>
              <a:t/>
            </a:r>
            <a:br>
              <a:rPr lang="ru-RU" sz="2400" i="1" dirty="0" smtClean="0">
                <a:latin typeface="+mn-lt"/>
              </a:rPr>
            </a:br>
            <a:r>
              <a:rPr lang="ru-RU" sz="2400" i="1" dirty="0" smtClean="0">
                <a:latin typeface="+mn-lt"/>
              </a:rPr>
              <a:t>простоты</a:t>
            </a:r>
            <a:r>
              <a:rPr lang="ru-RU" sz="2400" i="1" dirty="0">
                <a:latin typeface="+mn-lt"/>
              </a:rPr>
              <a:t>, </a:t>
            </a:r>
            <a:r>
              <a:rPr lang="ru-RU" sz="2400" i="1" dirty="0" smtClean="0">
                <a:latin typeface="+mn-lt"/>
              </a:rPr>
              <a:t>добра </a:t>
            </a:r>
            <a:r>
              <a:rPr lang="ru-RU" sz="2400" i="1" dirty="0">
                <a:latin typeface="+mn-lt"/>
              </a:rPr>
              <a:t>и правды.</a:t>
            </a:r>
            <a:br>
              <a:rPr lang="ru-RU" sz="2400" i="1" dirty="0">
                <a:latin typeface="+mn-lt"/>
              </a:rPr>
            </a:br>
            <a:r>
              <a:rPr lang="ru-RU" sz="2400" i="1" dirty="0">
                <a:latin typeface="+mn-lt"/>
              </a:rPr>
              <a:t>                                                                                                                                        Л.Н. Толстой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                 </a:t>
            </a:r>
          </a:p>
        </p:txBody>
      </p:sp>
      <p:pic>
        <p:nvPicPr>
          <p:cNvPr id="3074" name="Picture 2" descr="2016-10-12_1214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3600400" cy="515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2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gudkov.ru/wp-content/uploads/2012/06/Kutuzo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554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7249616" cy="1468760"/>
          </a:xfrm>
        </p:spPr>
        <p:txBody>
          <a:bodyPr>
            <a:normAutofit fontScale="70000" lnSpcReduction="20000"/>
          </a:bodyPr>
          <a:lstStyle/>
          <a:p>
            <a:r>
              <a:rPr lang="ru-RU" i="1" dirty="0"/>
              <a:t>Подвиг русского полководца нашёл отражение в стихах Державина, Жуковского, Рылеева, Вяземского, Пушкина, в баснях Крылова, в записках участников войны 1812 года – </a:t>
            </a:r>
            <a:r>
              <a:rPr lang="ru-RU" i="1" dirty="0" err="1"/>
              <a:t>Д.Давыдова</a:t>
            </a:r>
            <a:r>
              <a:rPr lang="ru-RU" i="1" dirty="0"/>
              <a:t> и </a:t>
            </a:r>
            <a:r>
              <a:rPr lang="ru-RU" i="1" dirty="0" err="1"/>
              <a:t>Н.Дуровой</a:t>
            </a:r>
            <a:r>
              <a:rPr lang="ru-RU" i="1" dirty="0"/>
              <a:t>. </a:t>
            </a:r>
          </a:p>
        </p:txBody>
      </p:sp>
      <p:pic>
        <p:nvPicPr>
          <p:cNvPr id="5122" name="Picture 2" descr="https://avdisk.ru/uploads/images/d/e/r/derzhav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1800200" cy="225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poem4you.ru/images/classic/photos/63/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2"/>
            <a:ext cx="1820590" cy="225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artscroll.ru/Images/2008/g/George%20Dawe/0002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343" y="2273217"/>
            <a:ext cx="1995834" cy="225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lib.tpu.ru/siteimages/56fc57f1-b808-4834-8698-c02947744920/1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8" y="2276872"/>
            <a:ext cx="1672304" cy="225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map.gcbs-buzuluk.ru/images/%D0%98%D0%9B%D0%9B%D0%AE%D0%A1%D0%A2%D0%A0%D0%90%D0%A6%D0%98%D0%98/%D0%A3%D0%BB%D0%B8%D1%86%D1%8B/pushkin-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27122"/>
            <a:ext cx="1800200" cy="208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www.proza.ru/pics/2016/04/11/236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27121"/>
            <a:ext cx="1820590" cy="208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i60.fastpic.ru/big/2013/1029/be/ba82900fb4edcab70b4bb3a0ba5c56b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343" y="4524912"/>
            <a:ext cx="1995834" cy="209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ttp://www.cluebits.com/img/2016/08/durova_nadezhda_andreevn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524912"/>
            <a:ext cx="1672305" cy="209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4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Картинки по запросу бородинское сражение кутузов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05"/>
          <a:stretch/>
        </p:blipFill>
        <p:spPr bwMode="auto">
          <a:xfrm>
            <a:off x="-41355" y="0"/>
            <a:ext cx="91853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067944" y="116632"/>
            <a:ext cx="4737999" cy="4968552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5600" b="1" i="1" dirty="0" smtClean="0">
                <a:solidFill>
                  <a:srgbClr val="C00000"/>
                </a:solidFill>
              </a:rPr>
              <a:t>« </a:t>
            </a:r>
            <a:r>
              <a:rPr lang="ru-RU" sz="5600" b="1" i="1" dirty="0">
                <a:solidFill>
                  <a:srgbClr val="C00000"/>
                </a:solidFill>
              </a:rPr>
              <a:t>Князь Кутузов-Смоленский</a:t>
            </a:r>
            <a:r>
              <a:rPr lang="ru-RU" sz="5600" b="1" i="1" dirty="0" smtClean="0">
                <a:solidFill>
                  <a:srgbClr val="C00000"/>
                </a:solidFill>
              </a:rPr>
              <a:t>»</a:t>
            </a:r>
            <a:r>
              <a:rPr lang="ru-RU" sz="5600" b="1" i="1" dirty="0">
                <a:solidFill>
                  <a:srgbClr val="C00000"/>
                </a:solidFill>
              </a:rPr>
              <a:t> </a:t>
            </a:r>
            <a:endParaRPr lang="ru-RU" sz="5600" b="1" i="1" dirty="0" smtClean="0">
              <a:solidFill>
                <a:srgbClr val="C00000"/>
              </a:solidFill>
            </a:endParaRPr>
          </a:p>
          <a:p>
            <a:pPr algn="r"/>
            <a:r>
              <a:rPr lang="ru-RU" sz="5600" b="1" i="1" dirty="0" smtClean="0">
                <a:solidFill>
                  <a:srgbClr val="C00000"/>
                </a:solidFill>
              </a:rPr>
              <a:t>Г.Р</a:t>
            </a:r>
            <a:r>
              <a:rPr lang="ru-RU" sz="5600" b="1" i="1" dirty="0">
                <a:solidFill>
                  <a:srgbClr val="C00000"/>
                </a:solidFill>
              </a:rPr>
              <a:t>. </a:t>
            </a:r>
            <a:r>
              <a:rPr lang="ru-RU" sz="5600" b="1" i="1" dirty="0" smtClean="0">
                <a:solidFill>
                  <a:srgbClr val="C00000"/>
                </a:solidFill>
              </a:rPr>
              <a:t>Державин </a:t>
            </a:r>
            <a:r>
              <a:rPr lang="ru-RU" sz="5600" b="1" i="1" dirty="0">
                <a:solidFill>
                  <a:srgbClr val="C00000"/>
                </a:solidFill>
              </a:rPr>
              <a:t>( 1813г) </a:t>
            </a:r>
          </a:p>
          <a:p>
            <a:pPr marL="114300" indent="0" algn="r">
              <a:buNone/>
            </a:pPr>
            <a:r>
              <a:rPr lang="ru-RU" sz="5600" i="1" dirty="0" smtClean="0">
                <a:solidFill>
                  <a:srgbClr val="FF0000"/>
                </a:solidFill>
              </a:rPr>
              <a:t>      </a:t>
            </a:r>
            <a:r>
              <a:rPr lang="ru-RU" sz="5600" b="1" i="1" dirty="0" smtClean="0"/>
              <a:t>Когда </a:t>
            </a:r>
            <a:r>
              <a:rPr lang="ru-RU" sz="5600" b="1" i="1" dirty="0"/>
              <a:t>в виду ты всей </a:t>
            </a:r>
            <a:r>
              <a:rPr lang="ru-RU" sz="5600" b="1" i="1" dirty="0" err="1"/>
              <a:t>вселенны</a:t>
            </a:r>
            <a:endParaRPr lang="ru-RU" sz="5600" b="1" i="1" dirty="0"/>
          </a:p>
          <a:p>
            <a:pPr marL="114300" indent="0" algn="r">
              <a:buNone/>
            </a:pPr>
            <a:r>
              <a:rPr lang="ru-RU" sz="5600" b="1" i="1" dirty="0" smtClean="0"/>
              <a:t>      Наполеона </a:t>
            </a:r>
            <a:r>
              <a:rPr lang="ru-RU" sz="5600" b="1" i="1" dirty="0"/>
              <a:t>посрамил,</a:t>
            </a:r>
          </a:p>
          <a:p>
            <a:pPr marL="114300" indent="0" algn="r">
              <a:buNone/>
            </a:pPr>
            <a:r>
              <a:rPr lang="ru-RU" sz="5600" b="1" i="1" dirty="0"/>
              <a:t> </a:t>
            </a:r>
            <a:r>
              <a:rPr lang="ru-RU" sz="5600" b="1" i="1" dirty="0" smtClean="0"/>
              <a:t>     Языки </a:t>
            </a:r>
            <a:r>
              <a:rPr lang="ru-RU" sz="5600" b="1" i="1" dirty="0"/>
              <a:t>одолел </a:t>
            </a:r>
            <a:r>
              <a:rPr lang="ru-RU" sz="5600" b="1" i="1" dirty="0" err="1"/>
              <a:t>сгущенны</a:t>
            </a:r>
            <a:r>
              <a:rPr lang="ru-RU" sz="5600" b="1" i="1" dirty="0"/>
              <a:t>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Защитником </a:t>
            </a:r>
            <a:r>
              <a:rPr lang="ru-RU" sz="5600" b="1" i="1" dirty="0"/>
              <a:t>полсвета был;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</a:t>
            </a:r>
            <a:r>
              <a:rPr lang="ru-RU" sz="5600" b="1" i="1" dirty="0"/>
              <a:t>Когда тебе судьбы </a:t>
            </a:r>
            <a:r>
              <a:rPr lang="ru-RU" sz="5600" b="1" i="1" dirty="0" err="1"/>
              <a:t>предвечны</a:t>
            </a:r>
            <a:endParaRPr lang="ru-RU" sz="5600" b="1" i="1" dirty="0"/>
          </a:p>
          <a:p>
            <a:pPr marL="114300" indent="0" algn="r">
              <a:buNone/>
            </a:pPr>
            <a:r>
              <a:rPr lang="ru-RU" sz="5600" b="1" i="1" dirty="0" smtClean="0"/>
              <a:t>      Ум </a:t>
            </a:r>
            <a:r>
              <a:rPr lang="ru-RU" sz="5600" b="1" i="1" dirty="0"/>
              <a:t>дали – троны царств сберечь,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Трофеи </a:t>
            </a:r>
            <a:r>
              <a:rPr lang="ru-RU" sz="5600" b="1" i="1" dirty="0"/>
              <a:t>заслужить сердечны,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Усилить </a:t>
            </a:r>
            <a:r>
              <a:rPr lang="ru-RU" sz="5600" b="1" i="1" dirty="0"/>
              <a:t>Александров меч;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Злодеев </a:t>
            </a:r>
            <a:r>
              <a:rPr lang="ru-RU" sz="5600" b="1" i="1" dirty="0"/>
              <a:t>истребить враждебных,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</a:t>
            </a:r>
            <a:r>
              <a:rPr lang="ru-RU" sz="5600" b="1" i="1" dirty="0" err="1" smtClean="0"/>
              <a:t>Обресть</a:t>
            </a:r>
            <a:r>
              <a:rPr lang="ru-RU" sz="5600" b="1" i="1" dirty="0" smtClean="0"/>
              <a:t> </a:t>
            </a:r>
            <a:r>
              <a:rPr lang="ru-RU" sz="5600" b="1" i="1" dirty="0"/>
              <a:t>бессмертный лавр побед,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В </a:t>
            </a:r>
            <a:r>
              <a:rPr lang="ru-RU" sz="5600" b="1" i="1" dirty="0"/>
              <a:t>вратах Европы растворенных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Смыть </a:t>
            </a:r>
            <a:r>
              <a:rPr lang="ru-RU" sz="5600" b="1" i="1" dirty="0"/>
              <a:t>кровью злобы дерзкий след;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Москву </a:t>
            </a:r>
            <a:r>
              <a:rPr lang="ru-RU" sz="5600" b="1" i="1" dirty="0"/>
              <a:t>освободить </a:t>
            </a:r>
            <a:r>
              <a:rPr lang="ru-RU" sz="5600" b="1" i="1" dirty="0" err="1"/>
              <a:t>попранну</a:t>
            </a:r>
            <a:r>
              <a:rPr lang="ru-RU" sz="5600" b="1" i="1" dirty="0"/>
              <a:t>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Отечество </a:t>
            </a:r>
            <a:r>
              <a:rPr lang="ru-RU" sz="5600" b="1" i="1" dirty="0"/>
              <a:t>спасти от зол,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Лезть </a:t>
            </a:r>
            <a:r>
              <a:rPr lang="ru-RU" sz="5600" b="1" i="1" dirty="0" err="1"/>
              <a:t>дале</a:t>
            </a:r>
            <a:r>
              <a:rPr lang="ru-RU" sz="5600" b="1" i="1" dirty="0"/>
              <a:t> путь  пресечь тирану,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Един </a:t>
            </a:r>
            <a:r>
              <a:rPr lang="ru-RU" sz="5600" b="1" i="1" dirty="0"/>
              <a:t>основывать престол.-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Не </a:t>
            </a:r>
            <a:r>
              <a:rPr lang="ru-RU" sz="5600" b="1" i="1" dirty="0"/>
              <a:t>умолчит потомств глагол!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Се </a:t>
            </a:r>
            <a:r>
              <a:rPr lang="ru-RU" sz="5600" b="1" i="1" dirty="0"/>
              <a:t>мать твоя, Россия, - зри-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Ко </a:t>
            </a:r>
            <a:r>
              <a:rPr lang="ru-RU" sz="5600" b="1" i="1" dirty="0"/>
              <a:t>гробу руки простирает,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Ожившая </a:t>
            </a:r>
            <a:r>
              <a:rPr lang="ru-RU" sz="5600" b="1" i="1" dirty="0"/>
              <a:t>тобой, рыдает,</a:t>
            </a:r>
          </a:p>
          <a:p>
            <a:pPr marL="114300" indent="0" algn="r">
              <a:buNone/>
            </a:pPr>
            <a:r>
              <a:rPr lang="ru-RU" sz="5600" b="1" i="1" dirty="0" smtClean="0"/>
              <a:t>      И </a:t>
            </a:r>
            <a:r>
              <a:rPr lang="ru-RU" sz="5600" b="1" i="1" dirty="0"/>
              <a:t>плачут о тебе цари!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340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lh6.googleusercontent.com/-6QDM9Z9DMSk/V36ovn3P3gI/AAAAAAAAOSQ/xD0RkwSrvZA9QjJjxTXYtMtLR7D29p9SwCL0B/w750-h482-no/bf218ebb542212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-540568" y="0"/>
            <a:ext cx="4608512" cy="3917032"/>
          </a:xfrm>
        </p:spPr>
        <p:txBody>
          <a:bodyPr>
            <a:normAutofit/>
          </a:bodyPr>
          <a:lstStyle/>
          <a:p>
            <a:pPr lvl="1"/>
            <a:r>
              <a:rPr lang="ru-RU" sz="1200" b="1" i="1" dirty="0">
                <a:solidFill>
                  <a:srgbClr val="C00000"/>
                </a:solidFill>
              </a:rPr>
              <a:t>« Певец во стане русских воинов</a:t>
            </a:r>
            <a:r>
              <a:rPr lang="ru-RU" sz="1200" b="1" i="1" dirty="0" smtClean="0">
                <a:solidFill>
                  <a:srgbClr val="C00000"/>
                </a:solidFill>
              </a:rPr>
              <a:t>»</a:t>
            </a:r>
          </a:p>
          <a:p>
            <a:pPr lvl="2"/>
            <a:r>
              <a:rPr lang="ru-RU" sz="1000" b="1" i="1" dirty="0" smtClean="0">
                <a:solidFill>
                  <a:srgbClr val="C00000"/>
                </a:solidFill>
              </a:rPr>
              <a:t>( </a:t>
            </a:r>
            <a:r>
              <a:rPr lang="ru-RU" sz="1000" b="1" i="1" dirty="0">
                <a:solidFill>
                  <a:srgbClr val="C00000"/>
                </a:solidFill>
              </a:rPr>
              <a:t>отрывок) </a:t>
            </a:r>
            <a:r>
              <a:rPr lang="ru-RU" sz="1000" b="1" i="1" dirty="0" err="1" smtClean="0">
                <a:solidFill>
                  <a:srgbClr val="C00000"/>
                </a:solidFill>
              </a:rPr>
              <a:t>В.А.Жуковский</a:t>
            </a:r>
            <a:endParaRPr lang="ru-RU" sz="1000" i="1" dirty="0">
              <a:solidFill>
                <a:srgbClr val="C00000"/>
              </a:solidFill>
            </a:endParaRPr>
          </a:p>
          <a:p>
            <a:pPr marL="114300" indent="0">
              <a:buNone/>
            </a:pPr>
            <a:r>
              <a:rPr lang="ru-RU" sz="1400" i="1" dirty="0" smtClean="0"/>
              <a:t>	</a:t>
            </a:r>
            <a:r>
              <a:rPr lang="ru-RU" sz="1400" b="1" i="1" dirty="0" smtClean="0"/>
              <a:t>Хвала </a:t>
            </a:r>
            <a:r>
              <a:rPr lang="ru-RU" sz="1400" b="1" i="1" dirty="0"/>
              <a:t>тебе, наш бодрый вождь,</a:t>
            </a:r>
          </a:p>
          <a:p>
            <a:pPr marL="114300" indent="0">
              <a:buNone/>
            </a:pPr>
            <a:r>
              <a:rPr lang="ru-RU" sz="1400" b="1" i="1" dirty="0" smtClean="0"/>
              <a:t>	Герой </a:t>
            </a:r>
            <a:r>
              <a:rPr lang="ru-RU" sz="1400" b="1" i="1" dirty="0"/>
              <a:t>под сединами!</a:t>
            </a:r>
          </a:p>
          <a:p>
            <a:pPr marL="114300" indent="0">
              <a:buNone/>
            </a:pPr>
            <a:r>
              <a:rPr lang="ru-RU" sz="1400" b="1" i="1" dirty="0" smtClean="0"/>
              <a:t>	Как </a:t>
            </a:r>
            <a:r>
              <a:rPr lang="ru-RU" sz="1400" b="1" i="1" dirty="0"/>
              <a:t>юный ратник, вихрь, и дождь,</a:t>
            </a:r>
          </a:p>
          <a:p>
            <a:pPr marL="114300" indent="0">
              <a:buNone/>
            </a:pPr>
            <a:r>
              <a:rPr lang="ru-RU" sz="1400" b="1" i="1" dirty="0" smtClean="0"/>
              <a:t>	И </a:t>
            </a:r>
            <a:r>
              <a:rPr lang="ru-RU" sz="1400" b="1" i="1" dirty="0"/>
              <a:t>труд он делит с нами.</a:t>
            </a:r>
          </a:p>
          <a:p>
            <a:pPr marL="114300" indent="0">
              <a:buNone/>
            </a:pPr>
            <a:r>
              <a:rPr lang="ru-RU" sz="1400" b="1" i="1" dirty="0" smtClean="0"/>
              <a:t>	О сколь </a:t>
            </a:r>
            <a:r>
              <a:rPr lang="ru-RU" sz="1400" b="1" i="1" dirty="0"/>
              <a:t>с израненным челом</a:t>
            </a:r>
          </a:p>
          <a:p>
            <a:pPr marL="114300" indent="0">
              <a:buNone/>
            </a:pPr>
            <a:r>
              <a:rPr lang="ru-RU" sz="1400" b="1" i="1" dirty="0" smtClean="0"/>
              <a:t>	Пред </a:t>
            </a:r>
            <a:r>
              <a:rPr lang="ru-RU" sz="1400" b="1" i="1" dirty="0"/>
              <a:t>строем он прекрасен!</a:t>
            </a:r>
          </a:p>
          <a:p>
            <a:pPr marL="114300" indent="0">
              <a:buNone/>
            </a:pPr>
            <a:r>
              <a:rPr lang="ru-RU" sz="1400" b="1" i="1" dirty="0" smtClean="0"/>
              <a:t>	И </a:t>
            </a:r>
            <a:r>
              <a:rPr lang="ru-RU" sz="1400" b="1" i="1" dirty="0"/>
              <a:t>сколь он хладен пред врагом</a:t>
            </a:r>
          </a:p>
          <a:p>
            <a:pPr marL="114300" indent="0">
              <a:buNone/>
            </a:pPr>
            <a:r>
              <a:rPr lang="ru-RU" sz="1400" b="1" i="1" dirty="0" smtClean="0"/>
              <a:t>	И </a:t>
            </a:r>
            <a:r>
              <a:rPr lang="ru-RU" sz="1400" b="1" i="1" dirty="0"/>
              <a:t>сколь врагу ужасен!</a:t>
            </a:r>
          </a:p>
          <a:p>
            <a:pPr marL="114300" indent="0">
              <a:buNone/>
            </a:pPr>
            <a:r>
              <a:rPr lang="ru-RU" sz="1400" b="1" i="1" dirty="0" smtClean="0"/>
              <a:t>	О</a:t>
            </a:r>
            <a:r>
              <a:rPr lang="ru-RU" sz="1400" b="1" i="1" dirty="0"/>
              <a:t>, диво! Се орёл пронзил</a:t>
            </a:r>
          </a:p>
          <a:p>
            <a:pPr marL="114300" indent="0">
              <a:buNone/>
            </a:pPr>
            <a:r>
              <a:rPr lang="ru-RU" sz="1400" b="1" i="1" dirty="0" smtClean="0"/>
              <a:t>	Над </a:t>
            </a:r>
            <a:r>
              <a:rPr lang="ru-RU" sz="1400" b="1" i="1" dirty="0"/>
              <a:t>ним небес равнины</a:t>
            </a:r>
            <a:r>
              <a:rPr lang="ru-RU" sz="1400" b="1" i="1" dirty="0" smtClean="0"/>
              <a:t>…</a:t>
            </a:r>
          </a:p>
          <a:p>
            <a:pPr marL="114300" indent="0">
              <a:buNone/>
            </a:pPr>
            <a:r>
              <a:rPr lang="ru-RU" sz="1400" b="1" i="1" dirty="0"/>
              <a:t>	</a:t>
            </a:r>
            <a:r>
              <a:rPr lang="ru-RU" sz="1400" b="1" i="1" dirty="0" smtClean="0"/>
              <a:t>Могущий </a:t>
            </a:r>
            <a:r>
              <a:rPr lang="ru-RU" sz="1400" b="1" i="1" dirty="0"/>
              <a:t>вождь главу склонил;</a:t>
            </a:r>
          </a:p>
          <a:p>
            <a:pPr marL="114300" indent="0">
              <a:buNone/>
            </a:pPr>
            <a:r>
              <a:rPr lang="ru-RU" sz="1400" b="1" i="1" dirty="0" smtClean="0"/>
              <a:t>	Ура </a:t>
            </a:r>
            <a:r>
              <a:rPr lang="ru-RU" sz="1400" b="1" i="1" dirty="0"/>
              <a:t>кричат дружины.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8838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3826768" cy="4800600"/>
          </a:xfrm>
        </p:spPr>
        <p:txBody>
          <a:bodyPr>
            <a:normAutofit fontScale="40000" lnSpcReduction="20000"/>
          </a:bodyPr>
          <a:lstStyle/>
          <a:p>
            <a:r>
              <a:rPr lang="ru-RU" sz="2800" b="1" i="1" dirty="0">
                <a:solidFill>
                  <a:srgbClr val="C00000"/>
                </a:solidFill>
              </a:rPr>
              <a:t>Ода </a:t>
            </a:r>
            <a:r>
              <a:rPr lang="ru-RU" sz="2800" b="1" i="1" dirty="0" err="1">
                <a:solidFill>
                  <a:srgbClr val="C00000"/>
                </a:solidFill>
              </a:rPr>
              <a:t>К.Ф.Рылеева</a:t>
            </a:r>
            <a:r>
              <a:rPr lang="ru-RU" sz="2800" b="1" i="1" dirty="0">
                <a:solidFill>
                  <a:srgbClr val="C00000"/>
                </a:solidFill>
              </a:rPr>
              <a:t> « Князю Смоленскому</a:t>
            </a:r>
            <a:r>
              <a:rPr lang="ru-RU" sz="2800" b="1" i="1" dirty="0" smtClean="0">
                <a:solidFill>
                  <a:srgbClr val="C00000"/>
                </a:solidFill>
              </a:rPr>
              <a:t>»</a:t>
            </a:r>
            <a:endParaRPr lang="ru-RU" sz="2800" b="1" i="1" dirty="0">
              <a:solidFill>
                <a:srgbClr val="C00000"/>
              </a:solidFill>
            </a:endParaRPr>
          </a:p>
          <a:p>
            <a:pPr marL="114300" indent="0">
              <a:buNone/>
            </a:pPr>
            <a:r>
              <a:rPr lang="ru-RU" i="1" dirty="0"/>
              <a:t>Герой, отечества спаситель!</a:t>
            </a:r>
          </a:p>
          <a:p>
            <a:pPr marL="114300" indent="0">
              <a:buNone/>
            </a:pPr>
            <a:r>
              <a:rPr lang="ru-RU" i="1" dirty="0"/>
              <a:t>Прими от сердца </a:t>
            </a:r>
            <a:r>
              <a:rPr lang="ru-RU" i="1" dirty="0" err="1"/>
              <a:t>должну</a:t>
            </a:r>
            <a:r>
              <a:rPr lang="ru-RU" i="1" dirty="0"/>
              <a:t> дань;</a:t>
            </a:r>
          </a:p>
          <a:p>
            <a:pPr marL="114300" indent="0">
              <a:buNone/>
            </a:pPr>
            <a:r>
              <a:rPr lang="ru-RU" i="1" dirty="0"/>
              <a:t>Бог наш защитник, покровитель,</a:t>
            </a:r>
          </a:p>
          <a:p>
            <a:pPr marL="114300" indent="0">
              <a:buNone/>
            </a:pPr>
            <a:r>
              <a:rPr lang="ru-RU" i="1" dirty="0"/>
              <a:t>Тебя нам ниспослал на брань!</a:t>
            </a:r>
          </a:p>
          <a:p>
            <a:pPr marL="114300" indent="0">
              <a:buNone/>
            </a:pPr>
            <a:r>
              <a:rPr lang="ru-RU" i="1" dirty="0"/>
              <a:t>Уже враги торжествовали,</a:t>
            </a:r>
          </a:p>
          <a:p>
            <a:pPr marL="114300" indent="0">
              <a:buNone/>
            </a:pPr>
            <a:r>
              <a:rPr lang="ru-RU" i="1" dirty="0"/>
              <a:t>Уж в злобной ярости мечтали</a:t>
            </a:r>
          </a:p>
          <a:p>
            <a:pPr marL="114300" indent="0">
              <a:buNone/>
            </a:pPr>
            <a:r>
              <a:rPr lang="ru-RU" i="1" dirty="0"/>
              <a:t>Здесь русский покорить народ!</a:t>
            </a:r>
          </a:p>
          <a:p>
            <a:pPr marL="114300" indent="0">
              <a:buNone/>
            </a:pPr>
            <a:r>
              <a:rPr lang="ru-RU" i="1" dirty="0"/>
              <a:t>Но ты лишь в стан успел явиться.</a:t>
            </a:r>
          </a:p>
          <a:p>
            <a:pPr marL="114300" indent="0">
              <a:buNone/>
            </a:pPr>
            <a:r>
              <a:rPr lang="ru-RU" i="1" dirty="0"/>
              <a:t>Как гордый стал тебя страшиться</a:t>
            </a:r>
          </a:p>
          <a:p>
            <a:pPr marL="114300" indent="0">
              <a:buNone/>
            </a:pPr>
            <a:r>
              <a:rPr lang="ru-RU" i="1" dirty="0"/>
              <a:t>И ощупью пошёл вперёд!</a:t>
            </a:r>
          </a:p>
          <a:p>
            <a:pPr marL="114300" indent="0">
              <a:buNone/>
            </a:pPr>
            <a:r>
              <a:rPr lang="ru-RU" i="1" dirty="0"/>
              <a:t>…Врагов презрел ты все коварства,</a:t>
            </a:r>
          </a:p>
          <a:p>
            <a:pPr marL="114300" indent="0">
              <a:buNone/>
            </a:pPr>
            <a:r>
              <a:rPr lang="ru-RU" i="1" dirty="0"/>
              <a:t>На Бога верой уповал,</a:t>
            </a:r>
          </a:p>
          <a:p>
            <a:pPr marL="114300" indent="0">
              <a:buNone/>
            </a:pPr>
            <a:r>
              <a:rPr lang="ru-RU" i="1" dirty="0"/>
              <a:t>И, мня лишь о спасенье царства,</a:t>
            </a:r>
          </a:p>
          <a:p>
            <a:pPr marL="114300" indent="0">
              <a:buNone/>
            </a:pPr>
            <a:r>
              <a:rPr lang="ru-RU" i="1" dirty="0"/>
              <a:t>Ты оное всяк час спасал!</a:t>
            </a:r>
          </a:p>
          <a:p>
            <a:pPr marL="114300" indent="0">
              <a:buNone/>
            </a:pPr>
            <a:r>
              <a:rPr lang="ru-RU" i="1" dirty="0"/>
              <a:t>На страшном поле Бородинском,</a:t>
            </a:r>
          </a:p>
          <a:p>
            <a:pPr marL="114300" indent="0">
              <a:buNone/>
            </a:pPr>
            <a:r>
              <a:rPr lang="ru-RU" i="1" dirty="0"/>
              <a:t>В бою кровавом, исполинском,</a:t>
            </a:r>
          </a:p>
          <a:p>
            <a:pPr marL="114300" indent="0">
              <a:buNone/>
            </a:pPr>
            <a:r>
              <a:rPr lang="ru-RU" i="1" dirty="0"/>
              <a:t>Ты показал, что может росс!</a:t>
            </a:r>
          </a:p>
          <a:p>
            <a:pPr marL="114300" indent="0">
              <a:buNone/>
            </a:pPr>
            <a:r>
              <a:rPr lang="ru-RU" i="1" dirty="0"/>
              <a:t>На Бога веру возлагая,</a:t>
            </a:r>
          </a:p>
          <a:p>
            <a:pPr marL="114300" indent="0">
              <a:buNone/>
            </a:pPr>
            <a:r>
              <a:rPr lang="ru-RU" i="1" dirty="0"/>
              <a:t>Врагов все силы презирая,</a:t>
            </a:r>
          </a:p>
          <a:p>
            <a:pPr marL="114300" indent="0">
              <a:buNone/>
            </a:pPr>
            <a:r>
              <a:rPr lang="ru-RU" i="1" dirty="0"/>
              <a:t>Он всюду, завсегда колосс</a:t>
            </a:r>
          </a:p>
          <a:p>
            <a:endParaRPr lang="ru-RU" dirty="0"/>
          </a:p>
        </p:txBody>
      </p:sp>
      <p:pic>
        <p:nvPicPr>
          <p:cNvPr id="7170" name="Picture 2" descr="http://img0.liveinternet.ru/images/attach/c/0/46/132/46132408_kutozovnaca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31273"/>
            <a:ext cx="4762500" cy="584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26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80920" cy="1368152"/>
          </a:xfrm>
        </p:spPr>
        <p:txBody>
          <a:bodyPr>
            <a:normAutofit fontScale="90000"/>
          </a:bodyPr>
          <a:lstStyle/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озвучно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 описание полководцев в романе-эпопее картинам художников?</a:t>
            </a:r>
            <a:r>
              <a:rPr lang="ru-RU" sz="2800" i="1" dirty="0">
                <a:solidFill>
                  <a:srgbClr val="C00000"/>
                </a:solidFill>
              </a:rPr>
              <a:t/>
            </a:r>
            <a:br>
              <a:rPr lang="ru-RU" sz="2800" i="1" dirty="0">
                <a:solidFill>
                  <a:srgbClr val="C00000"/>
                </a:solidFill>
              </a:rPr>
            </a:b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093296"/>
            <a:ext cx="7249616" cy="62024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400" b="1" dirty="0" smtClean="0"/>
              <a:t>В.В. Верещагин «Наполеон на Поклонной горе»</a:t>
            </a:r>
            <a:endParaRPr lang="ru-RU" sz="1400" b="1" dirty="0"/>
          </a:p>
        </p:txBody>
      </p:sp>
      <p:pic>
        <p:nvPicPr>
          <p:cNvPr id="8198" name="Picture 6" descr="http://edikst.ru/misc/i/gallery/20418/454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228331" cy="465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79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5657572"/>
            <a:ext cx="6138093" cy="101178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400" b="1" dirty="0" smtClean="0"/>
              <a:t>А. </a:t>
            </a:r>
            <a:r>
              <a:rPr lang="ru-RU" sz="1400" b="1" dirty="0" err="1" smtClean="0"/>
              <a:t>Кившенко</a:t>
            </a:r>
            <a:r>
              <a:rPr lang="ru-RU" sz="1400" b="1" dirty="0" smtClean="0"/>
              <a:t> «Совет в Филях»</a:t>
            </a:r>
            <a:endParaRPr lang="ru-RU" sz="1400" b="1" dirty="0"/>
          </a:p>
        </p:txBody>
      </p:sp>
      <p:pic>
        <p:nvPicPr>
          <p:cNvPr id="10242" name="Picture 2" descr="http://www.for-fler.ru/_pu/46/843758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56921"/>
            <a:ext cx="7762875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42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89240"/>
            <a:ext cx="7620000" cy="81155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400" b="1" dirty="0" smtClean="0"/>
              <a:t>В.В. Верещагин «Апофеоз войны»</a:t>
            </a:r>
            <a:endParaRPr lang="ru-RU" sz="1400" b="1" dirty="0"/>
          </a:p>
        </p:txBody>
      </p:sp>
      <p:pic>
        <p:nvPicPr>
          <p:cNvPr id="11266" name="Picture 2" descr="https://images.stopgame.ru/blogs/2016/08/17/xZJhdyjz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76200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07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301208"/>
            <a:ext cx="7620000" cy="954360"/>
          </a:xfrm>
        </p:spPr>
        <p:txBody>
          <a:bodyPr/>
          <a:lstStyle/>
          <a:p>
            <a:r>
              <a:rPr lang="ru-RU" sz="1400" b="1" spc="0" dirty="0" smtClean="0">
                <a:solidFill>
                  <a:schemeClr val="tx1"/>
                </a:solidFill>
                <a:latin typeface="+mn-lt"/>
              </a:rPr>
              <a:t>В.В. Верещагин «Конец Бородинского боя»</a:t>
            </a:r>
            <a:endParaRPr lang="ru-RU" sz="1400" b="1" spc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Picture 2" descr="https://upload.wikimedia.org/wikipedia/commons/f/fc/%D0%9A%D0%BE%D0%BD%D0%B5%D1%86_%D0%91%D0%BE%D1%80%D0%BE%D0%B4%D0%B8%D0%BD%D1%81%D0%BA%D0%BE%D0%B3%D0%BE_%D0%B1%D0%BE%D1%8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7599837" cy="489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63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348" y="5805264"/>
            <a:ext cx="7620000" cy="66515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400" b="1" dirty="0" smtClean="0"/>
              <a:t>В.В. Верещагин «Кутузов в день Бородинского сражения»</a:t>
            </a:r>
            <a:endParaRPr lang="ru-RU" sz="1400" b="1" dirty="0"/>
          </a:p>
        </p:txBody>
      </p:sp>
      <p:pic>
        <p:nvPicPr>
          <p:cNvPr id="5" name="Picture 2" descr="М. И. Кутузов на командном пункте в день Бородинского сраж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358131" cy="494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37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805264"/>
            <a:ext cx="7620000" cy="59553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400" b="1" dirty="0" smtClean="0"/>
              <a:t>В.В. Верещагин «В покоренной Москве»</a:t>
            </a:r>
            <a:endParaRPr lang="ru-RU" sz="1400" b="1" dirty="0"/>
          </a:p>
        </p:txBody>
      </p:sp>
      <p:pic>
        <p:nvPicPr>
          <p:cNvPr id="13314" name="Picture 2" descr="http://www.tanais.info/vereshchagin/vereshchagin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684436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02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093296"/>
            <a:ext cx="7620000" cy="66754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400" b="1" dirty="0" smtClean="0"/>
              <a:t>В.В. Верещагин «В Петровском дворце в ожидании мира»</a:t>
            </a:r>
            <a:endParaRPr lang="ru-RU" sz="1400" b="1" dirty="0"/>
          </a:p>
        </p:txBody>
      </p:sp>
      <p:pic>
        <p:nvPicPr>
          <p:cNvPr id="14338" name="Picture 2" descr="http://f10.ifotki.info/org/c1fb0efeaf45062e88199d4c0a652391bc5f6c1197634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4332922" cy="587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72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7620000" cy="3024336"/>
          </a:xfrm>
        </p:spPr>
        <p:txBody>
          <a:bodyPr>
            <a:normAutofit fontScale="90000"/>
          </a:bodyPr>
          <a:lstStyle/>
          <a:p>
            <a:r>
              <a:rPr lang="ru-RU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Как ведет себя народный полководец Кутузов во время сражения? (Гл. 35 </a:t>
            </a:r>
            <a: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Каково главное отличие Кутузова от Наполеона, подмеченное художниками и автором романа «Война и мир</a:t>
            </a:r>
            <a: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»?</a:t>
            </a:r>
            <a:b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Чем отличается образ Наполеона на картинах «В покоренной Москве» и «В Петровском дворце в ожидании мира»?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47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2772" y="1196752"/>
            <a:ext cx="5067672" cy="4525963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Ария Кутузова «Величавая, в солнечных лучах, матерь русских городов – Москва».</a:t>
            </a:r>
          </a:p>
          <a:p>
            <a:endParaRPr lang="ru-RU" sz="2000" i="1" dirty="0" smtClean="0"/>
          </a:p>
          <a:p>
            <a:r>
              <a:rPr lang="ru-RU" sz="2000" i="1" dirty="0" smtClean="0"/>
              <a:t> С.С. Прокофьев </a:t>
            </a:r>
            <a:r>
              <a:rPr lang="ru-RU" sz="2000" i="1" dirty="0"/>
              <a:t>написал оперу «Война и мир» по мотивам романа Толстого. Вслушайтесь в арию Кутузова. В ней звучит и гордость за величавую матушку – Москву, в которую ни разу не ступала нога неприятеля, и боль за нее (ведь придется отдать, чтобы спасти Россию), и уверенность, что враг будет побежден.</a:t>
            </a:r>
          </a:p>
        </p:txBody>
      </p:sp>
      <p:pic>
        <p:nvPicPr>
          <p:cNvPr id="1026" name="Picture 2" descr="http://ic.pics.livejournal.com/orlov74/49112415/1664523/1664523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4028302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47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968" y="476672"/>
            <a:ext cx="7620000" cy="1440160"/>
          </a:xfrm>
        </p:spPr>
        <p:txBody>
          <a:bodyPr>
            <a:normAutofit fontScale="90000"/>
          </a:bodyPr>
          <a:lstStyle/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Легко ли Кутузов принимает решение об оставлении Москвы? (Т. 3, ч. 3, гл. 4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Чьими глазами показывает нам Кутузова автор и почему?</a:t>
            </a:r>
          </a:p>
        </p:txBody>
      </p:sp>
      <p:pic>
        <p:nvPicPr>
          <p:cNvPr id="5122" name="Picture 2" descr="http://s2.cn.ru/data/images/imgs/2012/03/16/16006/160063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2936"/>
            <a:ext cx="7056784" cy="365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14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57808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Чем созвучны картины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Кившенко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«Совет в Филях» и эпизод романа «Война и мир»?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2" descr="http://www.for-fler.ru/_pu/46/843758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42" y="1700808"/>
            <a:ext cx="6538738" cy="438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92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040" y="1916832"/>
            <a:ext cx="7620000" cy="2592288"/>
          </a:xfrm>
        </p:spPr>
        <p:txBody>
          <a:bodyPr>
            <a:normAutofit fontScale="90000"/>
          </a:bodyPr>
          <a:lstStyle/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Каким мы увидели Наполеона на Поклонной горе? О чем думает он? (Т. 3, ч.3, гл.19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«Напрасно ждал 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Наполеон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Москвы коленопреклоненной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ключами древнего Кремля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Нет 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,не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пошла Москва 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моя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 нему с повинной головою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А.С.Пушкин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929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edikst.ru/misc/i/gallery/20418/454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7228331" cy="465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709" y="116632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Чем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созвучна картина эпизоду романа «Война и мир»? </a:t>
            </a: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Какой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момент изобразил художник? О чем говорит поза завоевателя, его внешний вид, фон картины?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6211669"/>
            <a:ext cx="5076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 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Верещагин </a:t>
            </a: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«Наполеон на Поклонной горе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5188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4624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Какие мысли вызывает она у нас? Чем созвучен образ завоевателя на картине Верещагина </a:t>
            </a: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образом Наполеона в  романе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«Война и мир»?</a:t>
            </a:r>
            <a:b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15362" name="Picture 2" descr="http://www.planetadorog.ru/img/reports/658/borodinskoe_srazhenie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705483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29988" y="6093296"/>
            <a:ext cx="4456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 Верещагин «Наполеон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Бородинских высотах»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33376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376" y="116632"/>
            <a:ext cx="7620000" cy="1707969"/>
          </a:xfrm>
        </p:spPr>
        <p:txBody>
          <a:bodyPr/>
          <a:lstStyle/>
          <a:p>
            <a:r>
              <a:rPr lang="ru-RU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Фрагменты  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фильма «Война и мир» режиссёра С</a:t>
            </a:r>
            <a:r>
              <a:rPr lang="ru-RU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Бондарчука. Насколько 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точно режиссер передал точку зрения и особенности авторской позиции Толстого по отношению к созданным им образам Кутузова и Наполеона? </a:t>
            </a:r>
            <a:endParaRPr lang="ru-RU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s://godliteratury.ru/wp-content/uploads/2015/12/voyna_i_mi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64840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kino-teatr.net/movie/kadr/1065/1135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49081"/>
            <a:ext cx="5143726" cy="25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www.lj-top.ru/proxyimage/http:/www.kino-teatr.ru/acter/album/4142/1324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www.lj-top.ru/proxyimage/http:/www.kino-teatr.ru/acter/album/4142/13242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www.lj-top.ru/proxyimage/http:/www.kino-teatr.ru/acter/album/4142/132427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www.lj-top.ru/proxyimage/http:/www.kino-teatr.ru/acter/album/4142/13242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www.lj-top.ru/proxyimage/http:/www.kino-teatr.ru/acter/album/4142/132427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09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culture.ru/ru/uploads/media/lecture/0001/13/e269301fac7f50b3f7755343cc0245beb2977eb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472608" cy="275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s://img-fotki.yandex.ru/get/62935/159921106.52/0_1be033_8c9f8450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068960"/>
            <a:ext cx="5832648" cy="35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17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 </a:t>
            </a:r>
            <a:r>
              <a:rPr lang="ru-RU" sz="3600" b="1" i="1" dirty="0">
                <a:solidFill>
                  <a:srgbClr val="C00000"/>
                </a:solidFill>
              </a:rPr>
              <a:t>Составление </a:t>
            </a:r>
            <a:r>
              <a:rPr lang="ru-RU" sz="3600" b="1" i="1" dirty="0" err="1">
                <a:solidFill>
                  <a:srgbClr val="C00000"/>
                </a:solidFill>
              </a:rPr>
              <a:t>синквейна</a:t>
            </a:r>
            <a:r>
              <a:rPr lang="ru-RU" sz="3600" b="1" i="1" dirty="0">
                <a:solidFill>
                  <a:srgbClr val="C00000"/>
                </a:solidFill>
              </a:rPr>
              <a:t>  </a:t>
            </a:r>
            <a:r>
              <a:rPr lang="ru-RU" sz="3600" b="1" i="1" dirty="0" smtClean="0">
                <a:solidFill>
                  <a:srgbClr val="C00000"/>
                </a:solidFill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</a:rPr>
            </a:br>
            <a:r>
              <a:rPr lang="ru-RU" sz="3600" b="1" i="1" dirty="0" smtClean="0">
                <a:solidFill>
                  <a:srgbClr val="C00000"/>
                </a:solidFill>
              </a:rPr>
              <a:t>( </a:t>
            </a:r>
            <a:r>
              <a:rPr lang="ru-RU" sz="3600" b="1" i="1" dirty="0">
                <a:solidFill>
                  <a:srgbClr val="C00000"/>
                </a:solidFill>
              </a:rPr>
              <a:t>работа в парах)</a:t>
            </a:r>
            <a:endParaRPr lang="ru-RU" sz="3600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686800" cy="2880320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endParaRPr lang="ru-RU" b="1" dirty="0" smtClean="0"/>
          </a:p>
          <a:p>
            <a:pPr marL="114300" indent="0">
              <a:buNone/>
            </a:pPr>
            <a:endParaRPr lang="ru-RU" sz="3000" b="1" dirty="0" smtClean="0"/>
          </a:p>
          <a:p>
            <a:pPr marL="114300" indent="0">
              <a:buNone/>
            </a:pPr>
            <a:r>
              <a:rPr lang="ru-RU" sz="3000" b="1" dirty="0" smtClean="0"/>
              <a:t>     Кутузов                  Бородино                      </a:t>
            </a:r>
            <a:r>
              <a:rPr lang="ru-RU" sz="3000" b="1" dirty="0" smtClean="0"/>
              <a:t>Война</a:t>
            </a:r>
            <a:endParaRPr lang="ru-RU" sz="3000" b="1" dirty="0"/>
          </a:p>
          <a:p>
            <a:pPr marL="114300" indent="0">
              <a:buNone/>
            </a:pPr>
            <a:r>
              <a:rPr lang="ru-RU" sz="3000" b="1" dirty="0" smtClean="0"/>
              <a:t>                                              		</a:t>
            </a:r>
            <a:endParaRPr lang="ru-RU" sz="3000" b="1" dirty="0" smtClean="0"/>
          </a:p>
          <a:p>
            <a:pPr marL="114300" indent="0">
              <a:buNone/>
            </a:pPr>
            <a:r>
              <a:rPr lang="ru-RU" sz="3000" b="1" dirty="0" smtClean="0"/>
              <a:t>         </a:t>
            </a:r>
            <a:r>
              <a:rPr lang="ru-RU" sz="3000" b="1" dirty="0" smtClean="0"/>
              <a:t>        Наполеон                   « </a:t>
            </a:r>
            <a:r>
              <a:rPr lang="ru-RU" sz="3000" b="1" dirty="0"/>
              <a:t>Война и мир» </a:t>
            </a:r>
            <a:endParaRPr lang="ru-RU" sz="3000" b="1" dirty="0" smtClean="0"/>
          </a:p>
          <a:p>
            <a:pPr marL="114300" indent="0">
              <a:buNone/>
            </a:pPr>
            <a:endParaRPr lang="ru-RU" sz="3000" b="1" dirty="0" smtClean="0"/>
          </a:p>
          <a:p>
            <a:pPr marL="114300" indent="0">
              <a:buNone/>
            </a:pPr>
            <a:r>
              <a:rPr lang="ru-RU" sz="3000" b="1" dirty="0" smtClean="0"/>
              <a:t>     Армия                      Толстой</a:t>
            </a:r>
            <a:endParaRPr lang="ru-RU" sz="3000" b="1" dirty="0" smtClean="0"/>
          </a:p>
          <a:p>
            <a:pPr marL="114300" indent="0">
              <a:buNone/>
            </a:pPr>
            <a:r>
              <a:rPr lang="ru-RU" sz="3000" b="1" dirty="0" smtClean="0"/>
              <a:t>                   </a:t>
            </a:r>
            <a:r>
              <a:rPr lang="ru-RU" sz="3000" b="1" dirty="0" smtClean="0"/>
              <a:t> </a:t>
            </a:r>
            <a:r>
              <a:rPr lang="ru-RU" sz="3000" b="1" dirty="0"/>
              <a:t>Личность </a:t>
            </a:r>
            <a:r>
              <a:rPr lang="ru-RU" sz="3000" b="1" dirty="0" smtClean="0"/>
              <a:t>                       </a:t>
            </a:r>
            <a:r>
              <a:rPr lang="ru-RU" sz="3000" b="1" dirty="0" smtClean="0"/>
              <a:t>Народ</a:t>
            </a:r>
            <a:endParaRPr lang="ru-RU" sz="3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40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86800" cy="2378893"/>
          </a:xfrm>
        </p:spPr>
        <p:txBody>
          <a:bodyPr>
            <a:normAutofit fontScale="55000" lnSpcReduction="20000"/>
          </a:bodyPr>
          <a:lstStyle/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 :  </a:t>
            </a:r>
            <a:r>
              <a:rPr lang="ru-RU" i="1" dirty="0"/>
              <a:t>Кутузов и Наполеон – нравственные полюсы романа-эпопеи: автором    утверждается величие полководца народной войны и развенчивается командующий армией грабителей, мародеров и убийц.</a:t>
            </a:r>
          </a:p>
          <a:p>
            <a:r>
              <a:rPr lang="ru-RU" i="1" dirty="0"/>
              <a:t> Толстой отрицал роль личности в истории. Но говорить о полном отрицании нельзя : он, отрицая произвол личности, нежелание считаться с волей народа, отрицал личность, ставящую себя над народом. Если же действия личности исторически обусловлены, то она играет определенную роль в развитии исторических </a:t>
            </a:r>
            <a:r>
              <a:rPr lang="ru-RU" i="1" dirty="0" smtClean="0"/>
              <a:t>событий.</a:t>
            </a:r>
            <a:endParaRPr lang="ru-RU" i="1" dirty="0"/>
          </a:p>
          <a:p>
            <a:endParaRPr lang="ru-RU" dirty="0"/>
          </a:p>
        </p:txBody>
      </p:sp>
      <p:pic>
        <p:nvPicPr>
          <p:cNvPr id="4098" name="Picture 2" descr="http://www.forumklassika.ru/attachment.php?attachmentid=15204&amp;stc=1&amp;d=12122464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66039"/>
            <a:ext cx="314565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regsamarh.ru/external/elar2013/photos/836/832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533" y="2666039"/>
            <a:ext cx="339182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43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7620000" cy="4800600"/>
          </a:xfrm>
        </p:spPr>
        <p:txBody>
          <a:bodyPr/>
          <a:lstStyle/>
          <a:p>
            <a:pPr marL="114300" indent="0">
              <a:buNone/>
            </a:pP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задание: </a:t>
            </a:r>
            <a:endParaRPr lang="ru-RU" sz="28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indent="0">
              <a:buNone/>
            </a:pPr>
            <a:endParaRPr lang="ru-RU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indent="0">
              <a:buNone/>
            </a:pPr>
            <a:r>
              <a:rPr lang="ru-RU" b="1" i="1" dirty="0" smtClean="0"/>
              <a:t>Написать </a:t>
            </a:r>
            <a:r>
              <a:rPr lang="ru-RU" b="1" i="1" dirty="0"/>
              <a:t>сочинение-миниатюру « Можно ли согласиться со словами </a:t>
            </a:r>
            <a:r>
              <a:rPr lang="ru-RU" b="1" i="1" dirty="0" err="1"/>
              <a:t>Л.Н.Толстого</a:t>
            </a:r>
            <a:r>
              <a:rPr lang="ru-RU" b="1" i="1" dirty="0"/>
              <a:t> </a:t>
            </a:r>
            <a:r>
              <a:rPr lang="ru-RU" b="1" i="1" dirty="0" smtClean="0"/>
              <a:t>: </a:t>
            </a:r>
            <a:r>
              <a:rPr lang="ru-RU" b="1" i="1" dirty="0" smtClean="0"/>
              <a:t>« </a:t>
            </a:r>
            <a:r>
              <a:rPr lang="ru-RU" b="1" i="1" dirty="0"/>
              <a:t>Нет величия там, где нет простоты, добра и правды</a:t>
            </a:r>
            <a:r>
              <a:rPr lang="ru-RU" b="1" i="1" dirty="0" smtClean="0"/>
              <a:t>»».</a:t>
            </a:r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70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424</TotalTime>
  <Words>795</Words>
  <Application>Microsoft Office PowerPoint</Application>
  <PresentationFormat>Экран (4:3)</PresentationFormat>
  <Paragraphs>100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Трек</vt:lpstr>
      <vt:lpstr>« Нет величия там, где нет простоты, добра и правды»   ( Кутузов и Наполеон в романе – эпопее   Л.Н.Толстого « Война и мир»)</vt:lpstr>
      <vt:lpstr>Презентация PowerPoint</vt:lpstr>
      <vt:lpstr>Эпиграф :   Нет величия там, где нет  простоты, добра и правды.                                                                                                                                         Л.Н. Толстой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- Созвучно ли описание полководцев в романе-эпопее картинам художников? </vt:lpstr>
      <vt:lpstr>Презентация PowerPoint</vt:lpstr>
      <vt:lpstr>Презентация PowerPoint</vt:lpstr>
      <vt:lpstr>В.В. Верещагин «Конец Бородинского боя»</vt:lpstr>
      <vt:lpstr>Презентация PowerPoint</vt:lpstr>
      <vt:lpstr>Презентация PowerPoint</vt:lpstr>
      <vt:lpstr>Презентация PowerPoint</vt:lpstr>
      <vt:lpstr>- Как ведет себя народный полководец Кутузов во время сражения? (Гл. 35 )   - Каково главное отличие Кутузова от Наполеона, подмеченное художниками и автором романа «Война и мир»?   - Чем отличается образ Наполеона на картинах «В покоренной Москве» и «В Петровском дворце в ожидании мира»? </vt:lpstr>
      <vt:lpstr>Презентация PowerPoint</vt:lpstr>
      <vt:lpstr>- Легко ли Кутузов принимает решение об оставлении Москвы? (Т. 3, ч. 3, гл. 4)  - Чьими глазами показывает нам Кутузова автор и почему?</vt:lpstr>
      <vt:lpstr>- Чем созвучны картины Кившенко «Совет в Филях» и эпизод романа «Война и мир»? </vt:lpstr>
      <vt:lpstr>- Каким мы увидели Наполеона на Поклонной горе? О чем думает он? (Т. 3, ч.3, гл.19)    «Напрасно ждал Наполеон Москвы коленопреклоненной С ключами древнего Кремля.  Нет ,не пошла Москва моя  к нему с повинной головою»  (А.С.Пушкин) </vt:lpstr>
      <vt:lpstr>Чем созвучна картина эпизоду романа «Война и мир»? Какой момент изобразил художник? О чем говорит поза завоевателя, его внешний вид, фон картины?</vt:lpstr>
      <vt:lpstr> - Какие мысли вызывает она у нас? Чем созвучен образ завоевателя на картине Верещагина с образом Наполеона в  романе «Война и мир»? </vt:lpstr>
      <vt:lpstr>Презентация PowerPoint</vt:lpstr>
      <vt:lpstr>Презентация PowerPoint</vt:lpstr>
      <vt:lpstr> Составление синквейна   ( работа в парах)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Нет величия там, где нет простоты, добра и правды» ( Кутузов и Наполеон в романе – эпопее  Л.Н.Толстого « Война и мир»)</dc:title>
  <dc:creator>Windows 7</dc:creator>
  <cp:lastModifiedBy>Пользователь Windows</cp:lastModifiedBy>
  <cp:revision>38</cp:revision>
  <dcterms:created xsi:type="dcterms:W3CDTF">2017-02-07T18:20:43Z</dcterms:created>
  <dcterms:modified xsi:type="dcterms:W3CDTF">2017-02-08T17:48:38Z</dcterms:modified>
</cp:coreProperties>
</file>